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3" r:id="rId5"/>
    <p:sldId id="262" r:id="rId6"/>
    <p:sldId id="284" r:id="rId7"/>
    <p:sldId id="290" r:id="rId8"/>
    <p:sldId id="297" r:id="rId9"/>
    <p:sldId id="295" r:id="rId10"/>
    <p:sldId id="298" r:id="rId11"/>
    <p:sldId id="303" r:id="rId12"/>
    <p:sldId id="296" r:id="rId13"/>
    <p:sldId id="299" r:id="rId14"/>
    <p:sldId id="300" r:id="rId15"/>
    <p:sldId id="301" r:id="rId16"/>
    <p:sldId id="302" r:id="rId17"/>
    <p:sldId id="310" r:id="rId18"/>
    <p:sldId id="311" r:id="rId19"/>
    <p:sldId id="313" r:id="rId20"/>
    <p:sldId id="306" r:id="rId21"/>
    <p:sldId id="286" r:id="rId22"/>
    <p:sldId id="279" r:id="rId23"/>
    <p:sldId id="289" r:id="rId24"/>
    <p:sldId id="288" r:id="rId25"/>
    <p:sldId id="269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622" autoAdjust="0"/>
  </p:normalViewPr>
  <p:slideViewPr>
    <p:cSldViewPr>
      <p:cViewPr varScale="1">
        <p:scale>
          <a:sx n="49" d="100"/>
          <a:sy n="49" d="100"/>
        </p:scale>
        <p:origin x="46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BDBC6-89DC-4F9E-9EF7-2454EC6AF537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9C182-C8B6-476C-BAA0-B58800FCD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1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511DC-9EBA-42EB-86ED-5A7EB9DC16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7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511DC-9EBA-42EB-86ED-5A7EB9DC16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0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-190500"/>
            <a:ext cx="19761200" cy="1111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4760F-17DB-079E-BB2E-62DF945F3384}"/>
              </a:ext>
            </a:extLst>
          </p:cNvPr>
          <p:cNvSpPr txBox="1"/>
          <p:nvPr/>
        </p:nvSpPr>
        <p:spPr>
          <a:xfrm>
            <a:off x="838200" y="2848781"/>
            <a:ext cx="769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+mj-lt"/>
              </a:rPr>
              <a:t>프리웨이트</a:t>
            </a:r>
            <a:r>
              <a:rPr lang="ko-KR" altLang="en-US" sz="7000" dirty="0">
                <a:solidFill>
                  <a:schemeClr val="bg1"/>
                </a:solidFill>
                <a:latin typeface="+mj-lt"/>
              </a:rPr>
              <a:t> 운동 측정 시스템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FFD2CE0-0C4A-77EF-ADB9-B6E7EE6F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0" y="7866337"/>
            <a:ext cx="1179707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 dirty="0">
                <a:ln>
                  <a:noFill/>
                </a:ln>
                <a:effectLst/>
              </a:rPr>
              <a:t>팀 </a:t>
            </a:r>
            <a:r>
              <a:rPr kumimoji="0" lang="ko-KR" altLang="ko-KR" sz="3600" b="1" i="0" u="none" strike="noStrike" cap="none" normalizeH="0" baseline="0" dirty="0" err="1">
                <a:ln>
                  <a:noFill/>
                </a:ln>
                <a:effectLst/>
              </a:rPr>
              <a:t>푸바오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effectLst/>
              </a:rPr>
              <a:t>서정인 </a:t>
            </a:r>
            <a:r>
              <a:rPr lang="ko-KR" altLang="en-US" sz="3600" dirty="0" err="1"/>
              <a:t>권오찬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류제현</a:t>
            </a:r>
            <a:r>
              <a:rPr lang="ko-KR" altLang="en-US" sz="3600" dirty="0"/>
              <a:t> 박성빈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0" name="직선 연결선 12">
            <a:extLst>
              <a:ext uri="{FF2B5EF4-FFF2-40B4-BE49-F238E27FC236}">
                <a16:creationId xmlns:a16="http://schemas.microsoft.com/office/drawing/2014/main" id="{E9E3CC1E-2D46-3622-3776-A364F78D9D35}"/>
              </a:ext>
            </a:extLst>
          </p:cNvPr>
          <p:cNvCxnSpPr>
            <a:cxnSpLocks/>
          </p:cNvCxnSpPr>
          <p:nvPr/>
        </p:nvCxnSpPr>
        <p:spPr>
          <a:xfrm>
            <a:off x="35257" y="1943100"/>
            <a:ext cx="18252743" cy="47650"/>
          </a:xfrm>
          <a:prstGeom prst="line">
            <a:avLst/>
          </a:prstGeom>
          <a:ln w="50800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F42DDDE-34F0-3B9A-8634-133E0192F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2400" y="695861"/>
            <a:ext cx="13030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사이드 </a:t>
            </a:r>
            <a:r>
              <a:rPr lang="ko-KR" altLang="en-US" sz="4000" b="1" dirty="0" err="1">
                <a:solidFill>
                  <a:schemeClr val="bg1"/>
                </a:solidFill>
              </a:rPr>
              <a:t>레터럴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레이즈</a:t>
            </a:r>
            <a:r>
              <a:rPr lang="ko-KR" altLang="en-US" sz="4000" b="1" dirty="0">
                <a:solidFill>
                  <a:schemeClr val="bg1"/>
                </a:solidFill>
              </a:rPr>
              <a:t> 모션감지 후처리 사진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5689ACE-B457-DF0A-B39E-86F02B524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393C1-8E3B-7151-F093-D5C92D7500C4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10/25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22DB6C-31C0-0C04-1E52-32FFA01F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1" y="3626335"/>
            <a:ext cx="8686800" cy="5959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0C340-EB5F-A772-6CF0-62B60D387F2C}"/>
              </a:ext>
            </a:extLst>
          </p:cNvPr>
          <p:cNvSpPr txBox="1"/>
          <p:nvPr/>
        </p:nvSpPr>
        <p:spPr>
          <a:xfrm>
            <a:off x="9829800" y="4785599"/>
            <a:ext cx="826790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/>
              <a:t>사이드 </a:t>
            </a:r>
            <a:r>
              <a:rPr lang="ko-KR" altLang="en-US" sz="2500" dirty="0" err="1"/>
              <a:t>레터럴</a:t>
            </a:r>
            <a:r>
              <a:rPr lang="ko-KR" altLang="en-US" sz="2500" dirty="0"/>
              <a:t> </a:t>
            </a:r>
            <a:r>
              <a:rPr lang="ko-KR" altLang="en-US" sz="2500" dirty="0" err="1"/>
              <a:t>레이즈</a:t>
            </a:r>
            <a:r>
              <a:rPr lang="ko-KR" altLang="en-US" sz="2500" dirty="0"/>
              <a:t> 과정에는 어깨 각도에는 차이가 거의 없으나 </a:t>
            </a:r>
            <a:r>
              <a:rPr lang="en-US" altLang="ko-KR" sz="2500" dirty="0"/>
              <a:t>wrist diff= </a:t>
            </a:r>
            <a:r>
              <a:rPr lang="ko-KR" altLang="en-US" sz="2500" dirty="0"/>
              <a:t>손목 차이를 나타내는 수치가 </a:t>
            </a:r>
            <a:r>
              <a:rPr lang="en-US" altLang="ko-KR" sz="2500" dirty="0"/>
              <a:t>5</a:t>
            </a:r>
            <a:r>
              <a:rPr lang="ko-KR" altLang="en-US" sz="2500" dirty="0"/>
              <a:t>로 나타나는데</a:t>
            </a:r>
            <a:r>
              <a:rPr lang="en-US" altLang="ko-KR" sz="2500" dirty="0"/>
              <a:t>,  </a:t>
            </a:r>
            <a:r>
              <a:rPr lang="ko-KR" altLang="en-US" sz="2500" dirty="0" err="1"/>
              <a:t>트레이너님도</a:t>
            </a:r>
            <a:r>
              <a:rPr lang="ko-KR" altLang="en-US" sz="2500" dirty="0"/>
              <a:t> 오른손잡이이기 때문에 오른손이 조금 더 먼저 올라가는 것을 수치로 확인할 수 있음을 의미한다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2105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223841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495300" y="2387585"/>
            <a:ext cx="172974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진행하실 때 가장 중요하게 생각하며 보시는 부분은 어떤 부분인가요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관절의 움직임을 중요하게 생각하는 편입니다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아무래도 관절이 정확하게 움직여야 운동 효과도 좋고 부상도 방지할 수 있기 때문에 회원님이 관절을 잘 사용하시는지를 계속해서 체크해야 합니다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진행하실 때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프리웨이트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운동과 머신 운동은 다르게 봐야 하는 부분이 있나요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기본적인 메커니즘은 같기 때문에 특별하게 다르게 보진 않습니다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다만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머신 운동이 비교적 난이도가 쉽고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프리웨이트는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회원님의 신체 조건이나 레벨에 따라서 조정이 필요하기 때문에 난이도가 높아서 조정에 신경을 써야 합니다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트레이너님도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오늘 저희 기기를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사용해보셨고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결과 화면을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확인해보셨는데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기술이 이런 식으로 실제 헬스장에 도입이 되어서 서비스될 수 있을 것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같은가요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측정한 값이 신뢰할 만 할 정도의 정확도를 가진다면 정말 유용하게 사용할 수 있을 것 같습니다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중심선 기준으로 선 그어서 보여주는 부분이랑 각도를 수치로 보여주는 것도 알아보기 쉬워서 좋은 것 같고 압력분포 보여주는 것도 정말 좋은 것 같아요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보조 지표가 많으면 나쁠 게 없기 때문에 수치가 정확하다면 저는 아마 사용할 것 같습니다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228600" y="648954"/>
            <a:ext cx="1646090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김용관 </a:t>
            </a:r>
            <a:r>
              <a:rPr lang="ko-KR" altLang="en-US" sz="75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7500" b="1" dirty="0">
                <a:solidFill>
                  <a:schemeClr val="bg1"/>
                </a:solidFill>
              </a:rPr>
              <a:t> 인터뷰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63AF32F2-F119-141A-C6DA-904A5D382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88CAF-35AD-008E-F669-015DBD76E54C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11/25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7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34829" y="0"/>
            <a:ext cx="18316297" cy="10264140"/>
            <a:chOff x="-50787" y="-61388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787" y="-61388"/>
              <a:ext cx="8123485" cy="10458117"/>
            </a:xfrm>
            <a:prstGeom prst="rect">
              <a:avLst/>
            </a:prstGeom>
          </p:spPr>
        </p:pic>
      </p:grp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649665" y="2400657"/>
            <a:ext cx="11125200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</a:rPr>
              <a:t>2</a:t>
            </a:r>
            <a:r>
              <a:rPr lang="ko-KR" altLang="en-US" sz="5000" b="1" dirty="0">
                <a:solidFill>
                  <a:schemeClr val="bg1"/>
                </a:solidFill>
              </a:rPr>
              <a:t>차 테스트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ko-KR" altLang="en-US" sz="5000" b="1" dirty="0" err="1">
                <a:solidFill>
                  <a:schemeClr val="bg1"/>
                </a:solidFill>
              </a:rPr>
              <a:t>목동점</a:t>
            </a:r>
            <a:r>
              <a:rPr lang="ko-KR" altLang="en-US" sz="5000" b="1" dirty="0">
                <a:solidFill>
                  <a:schemeClr val="bg1"/>
                </a:solidFill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</a:rPr>
              <a:t>– </a:t>
            </a:r>
            <a:r>
              <a:rPr lang="ko-KR" altLang="en-US" sz="5000" b="1" dirty="0" err="1">
                <a:solidFill>
                  <a:schemeClr val="bg1"/>
                </a:solidFill>
              </a:rPr>
              <a:t>민스짐</a:t>
            </a:r>
            <a:r>
              <a:rPr lang="en-US" altLang="ko-KR" sz="5000" b="1" dirty="0">
                <a:solidFill>
                  <a:schemeClr val="bg1"/>
                </a:solidFill>
              </a:rPr>
              <a:t>PT</a:t>
            </a:r>
            <a:r>
              <a:rPr lang="ko-KR" altLang="en-US" sz="5000" b="1" dirty="0">
                <a:solidFill>
                  <a:schemeClr val="bg1"/>
                </a:solidFill>
              </a:rPr>
              <a:t> 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ko-KR" altLang="en-US" sz="5000" b="1" dirty="0">
                <a:solidFill>
                  <a:schemeClr val="bg1"/>
                </a:solidFill>
              </a:rPr>
              <a:t>박준용 </a:t>
            </a:r>
            <a:r>
              <a:rPr lang="ko-KR" altLang="en-US" sz="5000" b="1" dirty="0" err="1">
                <a:solidFill>
                  <a:schemeClr val="bg1"/>
                </a:solidFill>
              </a:rPr>
              <a:t>트레이너님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ko-KR" altLang="en-US" sz="5000" b="1" dirty="0">
                <a:solidFill>
                  <a:schemeClr val="bg1"/>
                </a:solidFill>
              </a:rPr>
              <a:t> </a:t>
            </a:r>
            <a:endParaRPr lang="en-US" altLang="ko-KR" sz="5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F60EC-3686-6546-9F82-E81084BBA0C1}"/>
              </a:ext>
            </a:extLst>
          </p:cNvPr>
          <p:cNvSpPr txBox="1"/>
          <p:nvPr/>
        </p:nvSpPr>
        <p:spPr>
          <a:xfrm>
            <a:off x="381000" y="-505786"/>
            <a:ext cx="9144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</a:t>
            </a:r>
            <a:endParaRPr lang="en-US" altLang="ko-KR" sz="7500" b="1" dirty="0">
              <a:solidFill>
                <a:schemeClr val="bg1"/>
              </a:solidFill>
            </a:endParaRPr>
          </a:p>
          <a:p>
            <a:r>
              <a:rPr lang="ko-KR" altLang="en-US" sz="7500" b="1" dirty="0">
                <a:solidFill>
                  <a:schemeClr val="bg1"/>
                </a:solidFill>
              </a:rPr>
              <a:t>실사용 테스트</a:t>
            </a:r>
          </a:p>
        </p:txBody>
      </p:sp>
      <p:cxnSp>
        <p:nvCxnSpPr>
          <p:cNvPr id="5" name="직선 연결선 12">
            <a:extLst>
              <a:ext uri="{FF2B5EF4-FFF2-40B4-BE49-F238E27FC236}">
                <a16:creationId xmlns:a16="http://schemas.microsoft.com/office/drawing/2014/main" id="{3056FCF0-8788-E924-48AB-0819E640C803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82373BF-C0B7-5350-F11A-EB1D917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143730"/>
            <a:ext cx="5867400" cy="7647970"/>
          </a:xfrm>
          <a:prstGeom prst="rect">
            <a:avLst/>
          </a:prstGeom>
        </p:spPr>
      </p:pic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31EB412-C5F1-A0BE-E975-C80B2E501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63CAB-C999-6B44-DD9F-81D4B2CFEA2F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12/25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84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2173" y="11430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스쿼트</a:t>
            </a:r>
            <a:r>
              <a:rPr lang="ko-KR" altLang="en-US" sz="4000" b="1" dirty="0">
                <a:solidFill>
                  <a:schemeClr val="bg1"/>
                </a:solidFill>
              </a:rPr>
              <a:t>  압력 그래프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DF7C52E-B731-9831-BAB8-56B1D90C0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05434-2C45-E114-9AED-52A805B94B6F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13/25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B80C2A-C8D4-0C15-2AE5-FF9163CE9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0" t="19400" r="1271" b="57613"/>
          <a:stretch/>
        </p:blipFill>
        <p:spPr>
          <a:xfrm>
            <a:off x="533400" y="3261740"/>
            <a:ext cx="10248518" cy="6476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B9799-92E5-D38F-1CC6-E6DEAED7B6D7}"/>
              </a:ext>
            </a:extLst>
          </p:cNvPr>
          <p:cNvSpPr txBox="1"/>
          <p:nvPr/>
        </p:nvSpPr>
        <p:spPr>
          <a:xfrm>
            <a:off x="10764985" y="4274973"/>
            <a:ext cx="7523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스쿼트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운동시에는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후족에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무게가 좀더 실리고 좌우의 무게 분포는 균일할수록 좋은 자세라고 생각된다</a:t>
            </a:r>
            <a:r>
              <a:rPr lang="en-US" altLang="ko-KR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0" i="0" dirty="0">
              <a:solidFill>
                <a:srgbClr val="36404F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그러므로 센서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성능을 감안하여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55% ~ 65%,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전족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35% ~ 45%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좌우는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45% ~ 55%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를 좋은 자세의 범위로 판단할 예정이다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.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6BE2C-AC02-DA2A-FDA4-12DEC52545D5}"/>
              </a:ext>
            </a:extLst>
          </p:cNvPr>
          <p:cNvSpPr txBox="1"/>
          <p:nvPr/>
        </p:nvSpPr>
        <p:spPr>
          <a:xfrm>
            <a:off x="12849013" y="9283126"/>
            <a:ext cx="947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근거링크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https://m.blog.naver.com/qortmdejr123/222894078880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13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2173" y="22860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스쿼트</a:t>
            </a:r>
            <a:r>
              <a:rPr lang="ko-KR" altLang="en-US" sz="4000" b="1" dirty="0">
                <a:solidFill>
                  <a:schemeClr val="bg1"/>
                </a:solidFill>
              </a:rPr>
              <a:t> 모션 감지 후처리 사진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AA66892-1EAA-6DEA-847D-E347C6142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DA2-DAFA-80D0-7D76-783C29A3746A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14/25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864E7-27FE-58EF-B121-AABB2E0C2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57502"/>
            <a:ext cx="8839199" cy="6544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E6CB7-7F08-F6ED-7FF6-7308941BDE1C}"/>
              </a:ext>
            </a:extLst>
          </p:cNvPr>
          <p:cNvSpPr txBox="1"/>
          <p:nvPr/>
        </p:nvSpPr>
        <p:spPr>
          <a:xfrm>
            <a:off x="9829800" y="4785599"/>
            <a:ext cx="85018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Shoulder </a:t>
            </a:r>
            <a:r>
              <a:rPr lang="ko-KR" altLang="en-US" sz="2500" dirty="0"/>
              <a:t>값이 크게 차이가 나지만 팔짱 자세로 </a:t>
            </a:r>
            <a:r>
              <a:rPr lang="ko-KR" altLang="en-US" sz="2500" dirty="0" err="1"/>
              <a:t>스쿼트를</a:t>
            </a:r>
            <a:r>
              <a:rPr lang="ko-KR" altLang="en-US" sz="2500" dirty="0"/>
              <a:t> 하고 있어 중요하지 않은 수치로 판단되며</a:t>
            </a:r>
            <a:r>
              <a:rPr lang="en-US" altLang="ko-KR" sz="2500" dirty="0"/>
              <a:t>,  </a:t>
            </a:r>
            <a:r>
              <a:rPr lang="ko-KR" altLang="en-US" sz="2500" dirty="0"/>
              <a:t>엉덩이</a:t>
            </a:r>
            <a:r>
              <a:rPr lang="en-US" altLang="ko-KR" sz="2500" dirty="0"/>
              <a:t>(</a:t>
            </a:r>
            <a:r>
              <a:rPr lang="ko-KR" altLang="en-US" sz="2500" dirty="0"/>
              <a:t>골반</a:t>
            </a:r>
            <a:r>
              <a:rPr lang="en-US" altLang="ko-KR" sz="2500" dirty="0"/>
              <a:t>)</a:t>
            </a:r>
            <a:r>
              <a:rPr lang="ko-KR" altLang="en-US" sz="2500" dirty="0"/>
              <a:t>을 나타내는 </a:t>
            </a:r>
            <a:r>
              <a:rPr lang="en-US" altLang="ko-KR" sz="2500" dirty="0"/>
              <a:t>waist angle</a:t>
            </a:r>
            <a:r>
              <a:rPr lang="ko-KR" altLang="en-US" sz="2500" dirty="0"/>
              <a:t>값이 큰 차이가 나는데</a:t>
            </a:r>
            <a:r>
              <a:rPr lang="en-US" altLang="ko-KR" sz="2500" dirty="0"/>
              <a:t>, </a:t>
            </a:r>
            <a:r>
              <a:rPr lang="ko-KR" altLang="en-US" sz="2500" dirty="0"/>
              <a:t>사진상</a:t>
            </a:r>
            <a:endParaRPr lang="en-US" altLang="ko-KR" sz="2500" dirty="0"/>
          </a:p>
          <a:p>
            <a:r>
              <a:rPr lang="ko-KR" altLang="en-US" sz="2500" dirty="0"/>
              <a:t>왼쪽 골반이 조금 더 낮음을 의미한다</a:t>
            </a:r>
          </a:p>
        </p:txBody>
      </p:sp>
    </p:spTree>
    <p:extLst>
      <p:ext uri="{BB962C8B-B14F-4D97-AF65-F5344CB8AC3E}">
        <p14:creationId xmlns:p14="http://schemas.microsoft.com/office/powerpoint/2010/main" val="402832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13335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데드리프트</a:t>
            </a:r>
            <a:r>
              <a:rPr lang="ko-KR" altLang="en-US" sz="4000" b="1" dirty="0">
                <a:solidFill>
                  <a:schemeClr val="bg1"/>
                </a:solidFill>
              </a:rPr>
              <a:t>  압력 그래프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A0219588-148B-E01E-111C-F7B672475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A222CB-C572-2F1C-F9EE-78A5ACAB92CA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15/25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B9EDF-3427-6953-5BFC-3FC2131CD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20834" r="2083" b="57685"/>
          <a:stretch/>
        </p:blipFill>
        <p:spPr>
          <a:xfrm>
            <a:off x="762000" y="3086100"/>
            <a:ext cx="9430814" cy="60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238A2-C060-C3BC-5EA3-2E66E3F1FCA2}"/>
              </a:ext>
            </a:extLst>
          </p:cNvPr>
          <p:cNvSpPr txBox="1"/>
          <p:nvPr/>
        </p:nvSpPr>
        <p:spPr>
          <a:xfrm>
            <a:off x="10192814" y="4110276"/>
            <a:ext cx="8112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데드리프트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운동시에는 무게중심을 잘 맞추면 정강이뼈가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뒷꿈치에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가까워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후족부에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무게가 조금 더 실리며 좌우는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균일해야한다</a:t>
            </a:r>
            <a:r>
              <a:rPr lang="en-US" altLang="ko-KR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0" i="0" dirty="0">
              <a:solidFill>
                <a:srgbClr val="36404F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그러므로 센서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성능을 감안하여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55% ~ 65%,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전족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35% ~ 45%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좌우는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45% ~ 55%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를 좋은 자세의 범위로 판단할 예정이다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.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8D063-B87B-5DD6-AEC8-714198B111CF}"/>
              </a:ext>
            </a:extLst>
          </p:cNvPr>
          <p:cNvSpPr txBox="1"/>
          <p:nvPr/>
        </p:nvSpPr>
        <p:spPr>
          <a:xfrm>
            <a:off x="12849013" y="9283126"/>
            <a:ext cx="947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근거링크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https://m.blog.naver.com/qortmdejr123/222894078880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76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2173" y="-10248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2400" y="695861"/>
            <a:ext cx="13030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데드리프트</a:t>
            </a:r>
            <a:r>
              <a:rPr lang="ko-KR" altLang="en-US" sz="4000" b="1" dirty="0">
                <a:solidFill>
                  <a:schemeClr val="bg1"/>
                </a:solidFill>
              </a:rPr>
              <a:t> 모션감지 후처리 사진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71EF05D5-FDC7-F1A3-5704-BF7F4A5F1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8129A-1FDE-88EE-6A35-3E2A2C1D4684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16/25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F0E373-BF26-05CC-37E3-F9664BEBC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95" y="3342738"/>
            <a:ext cx="7638405" cy="5763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E4DD4-EA1C-F406-1FFD-484B44F78D02}"/>
              </a:ext>
            </a:extLst>
          </p:cNvPr>
          <p:cNvSpPr txBox="1"/>
          <p:nvPr/>
        </p:nvSpPr>
        <p:spPr>
          <a:xfrm>
            <a:off x="9550622" y="4826541"/>
            <a:ext cx="939872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/>
              <a:t>이 헬스장에서 진행한 운동들을 전체적으로 확인해본 결과 조명 차이로 인한 값이 튀는 현상이 발생하는 것으로 판단되어</a:t>
            </a:r>
            <a:r>
              <a:rPr lang="en-US" altLang="ko-KR" sz="2500" dirty="0"/>
              <a:t>, Calibration</a:t>
            </a:r>
            <a:r>
              <a:rPr lang="ko-KR" altLang="en-US" sz="2500" dirty="0"/>
              <a:t>을 </a:t>
            </a:r>
            <a:r>
              <a:rPr lang="ko-KR" altLang="en-US" sz="2500" dirty="0" err="1"/>
              <a:t>재진행할</a:t>
            </a:r>
            <a:r>
              <a:rPr lang="ko-KR" altLang="en-US" sz="2500" dirty="0"/>
              <a:t> 예정이다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7255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867" y="22862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바벨로우</a:t>
            </a:r>
            <a:r>
              <a:rPr lang="ko-KR" altLang="en-US" sz="4000" b="1" dirty="0">
                <a:solidFill>
                  <a:schemeClr val="bg1"/>
                </a:solidFill>
              </a:rPr>
              <a:t> 압력 그래프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5DF7C52E-B731-9831-BAB8-56B1D90C0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05434-2C45-E114-9AED-52A805B94B6F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17/25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688590-BE22-CC43-6834-9B365E69D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1" t="15958" r="984" b="58856"/>
          <a:stretch/>
        </p:blipFill>
        <p:spPr>
          <a:xfrm>
            <a:off x="533400" y="2705102"/>
            <a:ext cx="9982200" cy="7071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19899-8DF3-2B2E-4B3F-D2D9D4E48E27}"/>
              </a:ext>
            </a:extLst>
          </p:cNvPr>
          <p:cNvSpPr txBox="1"/>
          <p:nvPr/>
        </p:nvSpPr>
        <p:spPr>
          <a:xfrm>
            <a:off x="10668000" y="3870720"/>
            <a:ext cx="77851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바벨로우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운동시에는 무게중심을 뒤로 하면 허리 부하가 증가하므로 부상의 위험이 있어 앞으로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쏠리는게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옳은 자세로 생각되며</a:t>
            </a:r>
            <a:r>
              <a:rPr lang="en-US" altLang="ko-KR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마찬가지로 좌우 균형은 </a:t>
            </a:r>
            <a:r>
              <a:rPr lang="ko-KR" altLang="en-US" dirty="0" err="1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균일해야한다</a:t>
            </a:r>
            <a:r>
              <a:rPr lang="en-US" altLang="ko-KR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solidFill>
                  <a:srgbClr val="364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rgbClr val="36404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그러므로 센서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성능을 감안하여 전족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55% ~ 65%,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35% ~ 45%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좌우는 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45% ~ 55%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를 좋은 자세의 범위로 판단할 예정이다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.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BC8C1-5805-0D3D-87AC-5666DD8EDE6F}"/>
              </a:ext>
            </a:extLst>
          </p:cNvPr>
          <p:cNvSpPr txBox="1"/>
          <p:nvPr/>
        </p:nvSpPr>
        <p:spPr>
          <a:xfrm>
            <a:off x="10515600" y="9843691"/>
            <a:ext cx="927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근거링크</a:t>
            </a:r>
            <a:r>
              <a:rPr lang="en-US" altLang="ko-KR" dirty="0"/>
              <a:t>: https://m.blog.naver.com/fitness_jinsim/222791980118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36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952500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 </a:t>
            </a:r>
            <a:r>
              <a:rPr lang="ko-KR" altLang="en-US" sz="4000" b="1" dirty="0" err="1">
                <a:solidFill>
                  <a:schemeClr val="bg1"/>
                </a:solidFill>
              </a:rPr>
              <a:t>바벨로우</a:t>
            </a:r>
            <a:r>
              <a:rPr lang="ko-KR" altLang="en-US" sz="4000" b="1" dirty="0">
                <a:solidFill>
                  <a:schemeClr val="bg1"/>
                </a:solidFill>
              </a:rPr>
              <a:t> 모션감지 후처리 사진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AA66892-1EAA-6DEA-847D-E347C6142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DA2-DAFA-80D0-7D76-783C29A3746A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18/25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1986C-3947-3488-8CC2-2B95A176B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503"/>
            <a:ext cx="8991600" cy="6705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797E9-6695-96CA-54B0-B2B89377CAAA}"/>
              </a:ext>
            </a:extLst>
          </p:cNvPr>
          <p:cNvSpPr txBox="1"/>
          <p:nvPr/>
        </p:nvSpPr>
        <p:spPr>
          <a:xfrm>
            <a:off x="9829800" y="4785599"/>
            <a:ext cx="847513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 err="1"/>
              <a:t>바벨로우</a:t>
            </a:r>
            <a:r>
              <a:rPr lang="ko-KR" altLang="en-US" sz="2500" dirty="0"/>
              <a:t> 운동 같은 경우 </a:t>
            </a:r>
            <a:r>
              <a:rPr lang="en-US" altLang="ko-KR" sz="2500" dirty="0"/>
              <a:t>shoulder angle</a:t>
            </a:r>
            <a:r>
              <a:rPr lang="ko-KR" altLang="en-US" sz="2500" dirty="0"/>
              <a:t>이 </a:t>
            </a:r>
            <a:r>
              <a:rPr lang="en-US" altLang="ko-KR" sz="2500" dirty="0"/>
              <a:t>288</a:t>
            </a:r>
            <a:r>
              <a:rPr lang="ko-KR" altLang="en-US" sz="2500" dirty="0"/>
              <a:t>로 나오는 오류가 발생하는데</a:t>
            </a:r>
            <a:r>
              <a:rPr lang="en-US" altLang="ko-KR" sz="2500" dirty="0"/>
              <a:t>,  </a:t>
            </a:r>
            <a:r>
              <a:rPr lang="ko-KR" altLang="en-US" sz="2500" dirty="0"/>
              <a:t>코를 기준으로 시계방향으로 측정하는데 코가 어깨보다 낮게 내려가는 경우</a:t>
            </a:r>
            <a:r>
              <a:rPr lang="en-US" altLang="ko-KR" sz="2500" dirty="0"/>
              <a:t>, </a:t>
            </a:r>
            <a:r>
              <a:rPr lang="ko-KR" altLang="en-US" sz="2500" dirty="0"/>
              <a:t>오류가 발생하는 것을 확인하여 계산 알고리즘을 </a:t>
            </a:r>
            <a:r>
              <a:rPr lang="ko-KR" altLang="en-US" sz="2500" dirty="0" err="1"/>
              <a:t>개선해나갈</a:t>
            </a:r>
            <a:r>
              <a:rPr lang="ko-KR" altLang="en-US" sz="2500" dirty="0"/>
              <a:t> 예정이다</a:t>
            </a:r>
            <a:r>
              <a:rPr lang="en-US" altLang="ko-KR" sz="2500" dirty="0"/>
              <a:t>.</a:t>
            </a:r>
            <a:r>
              <a:rPr lang="ko-KR" altLang="en-US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510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11430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952500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Calibri"/>
              </a:rPr>
              <a:t>1</a:t>
            </a:r>
            <a:r>
              <a:rPr lang="ko-KR" altLang="en-US" sz="4000" b="1" dirty="0">
                <a:solidFill>
                  <a:prstClr val="white"/>
                </a:solidFill>
                <a:latin typeface="Calibri"/>
              </a:rPr>
              <a:t>차</a:t>
            </a:r>
            <a:r>
              <a:rPr lang="en-US" altLang="ko-KR" sz="4000" b="1" dirty="0">
                <a:solidFill>
                  <a:prstClr val="white"/>
                </a:solidFill>
                <a:latin typeface="Calibri"/>
              </a:rPr>
              <a:t>, 2</a:t>
            </a:r>
            <a:r>
              <a:rPr lang="ko-KR" altLang="en-US" sz="4000" b="1" dirty="0">
                <a:solidFill>
                  <a:prstClr val="white"/>
                </a:solidFill>
                <a:latin typeface="Calibri"/>
              </a:rPr>
              <a:t>차 테스트 후 알고리즘 수정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AA66892-1EAA-6DEA-847D-E347C6142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DA2-DAFA-80D0-7D76-783C29A3746A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휴먼옛체" panose="02030504000101010101" pitchFamily="18" charset="-127"/>
                <a:cs typeface="+mn-cs"/>
              </a:rPr>
              <a:t>19/25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휴먼옛체" panose="02030504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797E9-6695-96CA-54B0-B2B89377CAAA}"/>
              </a:ext>
            </a:extLst>
          </p:cNvPr>
          <p:cNvSpPr txBox="1"/>
          <p:nvPr/>
        </p:nvSpPr>
        <p:spPr>
          <a:xfrm>
            <a:off x="296124" y="2378215"/>
            <a:ext cx="84751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right shoulder, center shoulder, nose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계산하며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어깨가 내려가면 각도가 커지게 했지만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고개를 돌렸을 때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nose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 계속 변하기 때문에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어깨의 위치가 같아도 각도가 다르게 계산되는 현상 발생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25CCE4-AB29-BDE7-F515-85835609A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65167"/>
            <a:ext cx="2378469" cy="3316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B3EA6A-F36F-7F09-4F90-18A3F73AD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715" y="4260136"/>
            <a:ext cx="5943831" cy="4481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3B2060-5502-1DC9-E6AE-C74B87587036}"/>
              </a:ext>
            </a:extLst>
          </p:cNvPr>
          <p:cNvSpPr txBox="1"/>
          <p:nvPr/>
        </p:nvSpPr>
        <p:spPr>
          <a:xfrm>
            <a:off x="8819160" y="2378215"/>
            <a:ext cx="84751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바꿀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각도 계산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right shoulder, </a:t>
            </a: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nose’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nose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nose</a:t>
            </a: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에서 수직으로 내려와 어깨선과 만나는 위치를 </a:t>
            </a: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nose‘</a:t>
            </a: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으로</a:t>
            </a: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설정했을 때 고개를 돌려도 어깨 높이에 따른 각도를 비교적 더 정확하게 </a:t>
            </a: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구할 수 있다</a:t>
            </a: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83C5E8-2DC4-55B4-160A-B04B25035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4260136"/>
            <a:ext cx="2406774" cy="33212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CEF87C-225E-F3C0-13BD-268B11CCE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9261" y="4260135"/>
            <a:ext cx="6024270" cy="44812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102EDF-C511-5479-86BF-7CB401884A57}"/>
              </a:ext>
            </a:extLst>
          </p:cNvPr>
          <p:cNvSpPr txBox="1"/>
          <p:nvPr/>
        </p:nvSpPr>
        <p:spPr>
          <a:xfrm>
            <a:off x="11381121" y="9031404"/>
            <a:ext cx="4800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알고리즘 수정 완료했으며 </a:t>
            </a:r>
            <a:r>
              <a:rPr lang="en-US" altLang="ko-KR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3</a:t>
            </a:r>
            <a:r>
              <a:rPr lang="ko-KR" altLang="en-US" sz="25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차 테스트 때 더 정밀히 테스트 예정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6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6388100"/>
            <a:ext cx="18407874" cy="406400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C6110AE9-FAC6-F235-0392-7F695820B70F}"/>
              </a:ext>
            </a:extLst>
          </p:cNvPr>
          <p:cNvSpPr txBox="1"/>
          <p:nvPr/>
        </p:nvSpPr>
        <p:spPr>
          <a:xfrm>
            <a:off x="128510" y="-268103"/>
            <a:ext cx="17187371" cy="2933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CONTENTS,</a:t>
            </a:r>
            <a:endParaRPr lang="en-US" dirty="0"/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0728B73D-637E-10EF-7DBA-037C35A25E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093" y="3319774"/>
            <a:ext cx="3734762" cy="3647452"/>
          </a:xfrm>
          <a:prstGeom prst="rect">
            <a:avLst/>
          </a:prstGeom>
        </p:spPr>
      </p:pic>
      <p:pic>
        <p:nvPicPr>
          <p:cNvPr id="20" name="Object 4">
            <a:extLst>
              <a:ext uri="{FF2B5EF4-FFF2-40B4-BE49-F238E27FC236}">
                <a16:creationId xmlns:a16="http://schemas.microsoft.com/office/drawing/2014/main" id="{165E8845-02CC-FF73-E3C0-D102108573D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03717" y="3290383"/>
            <a:ext cx="3753048" cy="3647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B72731-156C-7CEB-8BD9-62098A67BFE4}"/>
              </a:ext>
            </a:extLst>
          </p:cNvPr>
          <p:cNvSpPr txBox="1"/>
          <p:nvPr/>
        </p:nvSpPr>
        <p:spPr>
          <a:xfrm>
            <a:off x="751548" y="6899214"/>
            <a:ext cx="3889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57DC9-943A-0D09-66BE-69092C4C452B}"/>
              </a:ext>
            </a:extLst>
          </p:cNvPr>
          <p:cNvSpPr txBox="1"/>
          <p:nvPr/>
        </p:nvSpPr>
        <p:spPr>
          <a:xfrm>
            <a:off x="10431123" y="6899214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기여부분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9D37F4-41EF-C124-0777-5AC3B2B2D8C6}"/>
              </a:ext>
            </a:extLst>
          </p:cNvPr>
          <p:cNvSpPr txBox="1"/>
          <p:nvPr/>
        </p:nvSpPr>
        <p:spPr>
          <a:xfrm>
            <a:off x="15535901" y="6899214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 </a:t>
            </a:r>
          </a:p>
        </p:txBody>
      </p:sp>
      <p:cxnSp>
        <p:nvCxnSpPr>
          <p:cNvPr id="28" name="직선 연결선 12">
            <a:extLst>
              <a:ext uri="{FF2B5EF4-FFF2-40B4-BE49-F238E27FC236}">
                <a16:creationId xmlns:a16="http://schemas.microsoft.com/office/drawing/2014/main" id="{7CB31F04-FCE2-411B-853D-A4D3C9C05BD0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49623E0A-5D05-3EE6-20C0-71CF3F071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018FEB-2E79-E607-633A-083D98AC9116}"/>
              </a:ext>
            </a:extLst>
          </p:cNvPr>
          <p:cNvSpPr txBox="1"/>
          <p:nvPr/>
        </p:nvSpPr>
        <p:spPr>
          <a:xfrm>
            <a:off x="15849600" y="3898900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solidFill>
                  <a:schemeClr val="bg1"/>
                </a:solidFill>
              </a:rPr>
              <a:t>04</a:t>
            </a:r>
            <a:endParaRPr lang="ko-KR" altLang="en-US" sz="1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A2F79-85C0-CD85-648D-F5AE38BB2199}"/>
              </a:ext>
            </a:extLst>
          </p:cNvPr>
          <p:cNvSpPr txBox="1"/>
          <p:nvPr/>
        </p:nvSpPr>
        <p:spPr>
          <a:xfrm>
            <a:off x="5326345" y="6899214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 실사용 테스트 및 인터뷰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9D02778-EB38-7739-EA36-4EF0102176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8691" y="3319774"/>
            <a:ext cx="3762190" cy="3647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ABAD3-4AFB-066F-AB6F-6958371D4484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223841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457200" y="2375416"/>
            <a:ext cx="172974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진행하실 때 중점적으로 보시는 부분이 따로 있나요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관절의 움직임에 무리가 있는지를 지속적으로 확인하는 것이 가장 중요합니다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몸이 좋아지는 것도 좋지만 부상을 입지 않아야 꾸준히 운동도 할 수 있고 회원님들의 본업에도 지장이 가지 않기 때문에 근육이 힘을 쓰는지를 보는 것보다 관절의 움직임을 보는 것이 더 중요해요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PT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트레이닝 센터에는 처음 와봅니다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 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다른 부분이 있나요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아무래도 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집중적으로 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받다 보니 운동 효과가 더 클 것 같은데요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딱히 다를 건 없는 것 같습니다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사실 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이니 그런 것 보다 꾸준히 나와서 운동하는 게 더 중요하죠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오실 때 아무리 열심히 가르쳐 드려도 띄엄띄엄 오시면 효과를 보시기 어렵거든요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매일 오시는 게 제일 효과가 커요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웃음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진행하면서 테스트 결과값도 확인을 해 보셨는데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이런 기술이 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PT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전문 트레이닝 센터에서도 사용될 만 할까요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사진이나 동영상을 촬영해서 선 긋고 하는 건 사실 그렇게 효과적이지는 않을 것 같습니다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카메라로 보는 건 사실 육안으로도 확인할 수 있는 부분이기도 해서 트레이너가 함께 운동할 때는 객관적 보조지표 이상의 효과는 없을 것 같아요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어느 정도 운동 레벨과 지식이 있는 사람이 개인 운동을 진행할 때는 좋을 것 같네요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압력 분포를 보여주는 건 육안으로 확인할 수 없는 부분을 잘 보여주는 게 정말 좋은 것 같아요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지금처럼 단순하게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숫자랑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바 형태로 보여주는 것 보다 약간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히트맵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(?)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처럼 보여줄 수 있으면 더 멋있을 것 같네요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웃음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스쿼트는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앞 뒤 </a:t>
            </a:r>
            <a:r>
              <a:rPr lang="ko-KR" alt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비율뿐만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아니라 발 각각의 좌우 비율도 보여줄 수 있으면 좋을 것 같습니다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 외에는 아이디어도 그렇고 정말 좋아요</a:t>
            </a:r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228600" y="648954"/>
            <a:ext cx="1646090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박준용 </a:t>
            </a:r>
            <a:r>
              <a:rPr lang="ko-KR" altLang="en-US" sz="75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7500" b="1" dirty="0">
                <a:solidFill>
                  <a:schemeClr val="bg1"/>
                </a:solidFill>
              </a:rPr>
              <a:t> 인터뷰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63AF32F2-F119-141A-C6DA-904A5D382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17B94-2C91-4EE8-0855-C4E378DB15AE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20/25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594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2973548"/>
            <a:ext cx="7668533" cy="4585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527819"/>
            <a:ext cx="1003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기여부분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92DA9-7675-9868-81DF-20FF4E6111F3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21/25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7" name="그림 6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B9F9C72E-1446-45FD-374D-FF4EF21C7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-142910"/>
            <a:ext cx="18288000" cy="2467010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B0CEA-25E6-4B0E-FCCD-1EE113EFD704}"/>
              </a:ext>
            </a:extLst>
          </p:cNvPr>
          <p:cNvSpPr txBox="1"/>
          <p:nvPr/>
        </p:nvSpPr>
        <p:spPr>
          <a:xfrm>
            <a:off x="224246" y="2885131"/>
            <a:ext cx="175303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시 운동 동작 시행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발표자료 제작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트레이너님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인터뷰 진행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권오찬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로드셀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납땜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재진행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자세측정 코드 보완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류제현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테스트 발판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&amp;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보드 운반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카메라 디바이스 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3d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모델링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재시행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자세측정 코드보완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박성빈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압력감지 코드 보완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발표자료 제작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94F9-5F82-A5B7-BD22-50304F49A225}"/>
              </a:ext>
            </a:extLst>
          </p:cNvPr>
          <p:cNvSpPr txBox="1"/>
          <p:nvPr/>
        </p:nvSpPr>
        <p:spPr>
          <a:xfrm>
            <a:off x="228600" y="418121"/>
            <a:ext cx="16460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bg1"/>
                </a:solidFill>
              </a:rPr>
              <a:t>개인 기여부분</a:t>
            </a:r>
            <a:endParaRPr lang="ko-KR" altLang="en-US" sz="55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63ED5-57AF-D9F1-FFF4-6D789F062F2C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22/25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9B9D002-477F-576F-A51C-3218450E8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7000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81886" y="2973548"/>
            <a:ext cx="7668533" cy="4585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644A-1C19-7C6B-FEC0-80110DF26DFE}"/>
              </a:ext>
            </a:extLst>
          </p:cNvPr>
          <p:cNvSpPr txBox="1"/>
          <p:nvPr/>
        </p:nvSpPr>
        <p:spPr>
          <a:xfrm>
            <a:off x="7467600" y="4527819"/>
            <a:ext cx="1003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3E09D301-DFC4-BBE8-3AFB-E7CA8A9A8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3AAC5-C253-7A3B-4489-B7E9D76DACA1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23/25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2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8087"/>
            <a:ext cx="18364200" cy="2522187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698F1C-BF7D-4C0E-8291-658958822B97}"/>
              </a:ext>
            </a:extLst>
          </p:cNvPr>
          <p:cNvSpPr txBox="1"/>
          <p:nvPr/>
        </p:nvSpPr>
        <p:spPr>
          <a:xfrm>
            <a:off x="533400" y="417130"/>
            <a:ext cx="91567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향후 계획</a:t>
            </a:r>
            <a:endParaRPr lang="en-US" altLang="ko-KR" sz="7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12754-32B5-DD20-0CB0-8E29FB1DAE6B}"/>
              </a:ext>
            </a:extLst>
          </p:cNvPr>
          <p:cNvSpPr txBox="1"/>
          <p:nvPr/>
        </p:nvSpPr>
        <p:spPr>
          <a:xfrm>
            <a:off x="533400" y="3467100"/>
            <a:ext cx="159884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5/31 3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 테스트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이후 기능 보완 작업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와이파이 통신 연결</a:t>
            </a:r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9F8E1F0-EDE8-3082-EDC6-2E2726AA2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51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F4F5C-04EB-DB29-EBEE-474D8C794394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24/25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35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981200"/>
            <a:ext cx="20713700" cy="767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55B5F-19B8-6A67-B992-95F27DB58BAC}"/>
              </a:ext>
            </a:extLst>
          </p:cNvPr>
          <p:cNvSpPr txBox="1"/>
          <p:nvPr/>
        </p:nvSpPr>
        <p:spPr>
          <a:xfrm>
            <a:off x="13487400" y="8146567"/>
            <a:ext cx="11487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팀 </a:t>
            </a:r>
            <a:r>
              <a:rPr lang="ko-KR" altLang="en-US" sz="6000" b="1" dirty="0" err="1">
                <a:solidFill>
                  <a:schemeClr val="bg1"/>
                </a:solidFill>
              </a:rPr>
              <a:t>푸바오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3400" y="-622300"/>
            <a:ext cx="11417300" cy="1126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6541A-8A8B-4376-0C65-701381AA22DE}"/>
              </a:ext>
            </a:extLst>
          </p:cNvPr>
          <p:cNvSpPr txBox="1"/>
          <p:nvPr/>
        </p:nvSpPr>
        <p:spPr>
          <a:xfrm>
            <a:off x="7467600" y="3697922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 상황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C7FD2ECC-CC41-0650-21EE-8E9301A9E7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F5FC-5B8E-17D8-8201-CA5BAAB49A2B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3/25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84960"/>
            <a:ext cx="18288000" cy="6565622"/>
            <a:chOff x="-381548" y="-142911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68740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425ACA-3552-9D62-A7D6-68C75DDF0F6F}"/>
              </a:ext>
            </a:extLst>
          </p:cNvPr>
          <p:cNvSpPr txBox="1"/>
          <p:nvPr/>
        </p:nvSpPr>
        <p:spPr>
          <a:xfrm>
            <a:off x="1120893" y="5606921"/>
            <a:ext cx="29352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</a:rPr>
              <a:t>압력 감지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FA8F2-7552-A1E8-F9F7-209B8DE07FE6}"/>
              </a:ext>
            </a:extLst>
          </p:cNvPr>
          <p:cNvSpPr txBox="1"/>
          <p:nvPr/>
        </p:nvSpPr>
        <p:spPr>
          <a:xfrm>
            <a:off x="7456547" y="5611227"/>
            <a:ext cx="29352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</a:rPr>
              <a:t>자세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D5905-22AC-5C96-F13C-51E4B4A048C7}"/>
              </a:ext>
            </a:extLst>
          </p:cNvPr>
          <p:cNvSpPr txBox="1"/>
          <p:nvPr/>
        </p:nvSpPr>
        <p:spPr>
          <a:xfrm>
            <a:off x="13792200" y="5518889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</a:rPr>
              <a:t>UI</a:t>
            </a:r>
            <a:endParaRPr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98F1C-BF7D-4C0E-8291-658958822B97}"/>
              </a:ext>
            </a:extLst>
          </p:cNvPr>
          <p:cNvSpPr txBox="1"/>
          <p:nvPr/>
        </p:nvSpPr>
        <p:spPr>
          <a:xfrm>
            <a:off x="381000" y="-505786"/>
            <a:ext cx="54864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</a:t>
            </a:r>
            <a:endParaRPr lang="en-US" altLang="ko-KR" sz="7500" b="1" dirty="0">
              <a:solidFill>
                <a:schemeClr val="bg1"/>
              </a:solidFill>
            </a:endParaRPr>
          </a:p>
          <a:p>
            <a:r>
              <a:rPr lang="ko-KR" altLang="en-US" sz="7500" b="1" dirty="0">
                <a:solidFill>
                  <a:schemeClr val="bg1"/>
                </a:solidFill>
              </a:rPr>
              <a:t>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14B91-F32D-5B26-CB8C-DED6DB488EE3}"/>
              </a:ext>
            </a:extLst>
          </p:cNvPr>
          <p:cNvSpPr txBox="1"/>
          <p:nvPr/>
        </p:nvSpPr>
        <p:spPr>
          <a:xfrm>
            <a:off x="892207" y="7186546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8" name="직선 연결선 12">
            <a:extLst>
              <a:ext uri="{FF2B5EF4-FFF2-40B4-BE49-F238E27FC236}">
                <a16:creationId xmlns:a16="http://schemas.microsoft.com/office/drawing/2014/main" id="{9C45BEF7-761B-28A1-8567-5A21E52BDC73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49FD4B-BC1E-62BB-4F7F-02692174C44D}"/>
              </a:ext>
            </a:extLst>
          </p:cNvPr>
          <p:cNvSpPr txBox="1"/>
          <p:nvPr/>
        </p:nvSpPr>
        <p:spPr>
          <a:xfrm>
            <a:off x="17088445" y="9776838"/>
            <a:ext cx="11673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4/25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3E56E-C6C6-F55E-1E89-1517BADC4A67}"/>
              </a:ext>
            </a:extLst>
          </p:cNvPr>
          <p:cNvSpPr txBox="1"/>
          <p:nvPr/>
        </p:nvSpPr>
        <p:spPr>
          <a:xfrm>
            <a:off x="751548" y="6899214"/>
            <a:ext cx="4574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와이파이 통신 연결로 변경 시도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30718-08A5-082D-2E81-5251DEA924B7}"/>
              </a:ext>
            </a:extLst>
          </p:cNvPr>
          <p:cNvSpPr txBox="1"/>
          <p:nvPr/>
        </p:nvSpPr>
        <p:spPr>
          <a:xfrm>
            <a:off x="6741983" y="6899214"/>
            <a:ext cx="4804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외관 디자인 변경 작업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5C882-1158-DAD5-CB91-C39A48B88FD0}"/>
              </a:ext>
            </a:extLst>
          </p:cNvPr>
          <p:cNvSpPr txBox="1"/>
          <p:nvPr/>
        </p:nvSpPr>
        <p:spPr>
          <a:xfrm>
            <a:off x="12961858" y="6974674"/>
            <a:ext cx="5249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성능 개선</a:t>
            </a:r>
          </a:p>
        </p:txBody>
      </p:sp>
      <p:pic>
        <p:nvPicPr>
          <p:cNvPr id="14" name="그림 1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D53BBD78-BFB2-C5D2-AC40-15A41EA20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200" y="-482600"/>
            <a:ext cx="10223500" cy="1126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B24F8-4C89-9591-7024-B6721D898C8F}"/>
              </a:ext>
            </a:extLst>
          </p:cNvPr>
          <p:cNvSpPr txBox="1"/>
          <p:nvPr/>
        </p:nvSpPr>
        <p:spPr>
          <a:xfrm>
            <a:off x="7620000" y="3744089"/>
            <a:ext cx="9753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트레이너 실사용 테스트 및 인터뷰</a:t>
            </a:r>
          </a:p>
        </p:txBody>
      </p:sp>
      <p:pic>
        <p:nvPicPr>
          <p:cNvPr id="4" name="그림 3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C25D9ECD-FC45-B391-8DB8-F53EA46701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3310D4-9233-A519-ADF0-60F329735825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5/25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377" y="11430"/>
            <a:ext cx="18316297" cy="10264140"/>
            <a:chOff x="-50787" y="-61388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787" y="-61388"/>
              <a:ext cx="8123485" cy="10458117"/>
            </a:xfrm>
            <a:prstGeom prst="rect">
              <a:avLst/>
            </a:prstGeom>
          </p:spPr>
        </p:pic>
      </p:grp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533400" y="2163228"/>
            <a:ext cx="10439400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</a:rPr>
              <a:t>1</a:t>
            </a:r>
            <a:r>
              <a:rPr lang="ko-KR" altLang="en-US" sz="5000" b="1" dirty="0">
                <a:solidFill>
                  <a:schemeClr val="bg1"/>
                </a:solidFill>
              </a:rPr>
              <a:t>차 테스트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ko-KR" altLang="en-US" sz="5000" b="1" dirty="0" err="1">
                <a:solidFill>
                  <a:schemeClr val="bg1"/>
                </a:solidFill>
              </a:rPr>
              <a:t>부개동</a:t>
            </a:r>
            <a:r>
              <a:rPr lang="ko-KR" altLang="en-US" sz="5000" b="1" dirty="0">
                <a:solidFill>
                  <a:schemeClr val="bg1"/>
                </a:solidFill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</a:rPr>
              <a:t>– </a:t>
            </a:r>
            <a:r>
              <a:rPr lang="en-US" altLang="ko-KR" sz="5000" b="1" dirty="0" err="1">
                <a:solidFill>
                  <a:schemeClr val="bg1"/>
                </a:solidFill>
              </a:rPr>
              <a:t>urgym</a:t>
            </a:r>
            <a:r>
              <a:rPr lang="ko-KR" altLang="en-US" sz="5000" b="1" dirty="0">
                <a:solidFill>
                  <a:schemeClr val="bg1"/>
                </a:solidFill>
              </a:rPr>
              <a:t> 김용관 </a:t>
            </a:r>
            <a:r>
              <a:rPr lang="ko-KR" altLang="en-US" sz="5000" b="1" dirty="0" err="1">
                <a:solidFill>
                  <a:schemeClr val="bg1"/>
                </a:solidFill>
              </a:rPr>
              <a:t>트레이너님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ko-KR" altLang="en-US" sz="5000" b="1" dirty="0">
                <a:solidFill>
                  <a:schemeClr val="bg1"/>
                </a:solidFill>
              </a:rPr>
              <a:t> </a:t>
            </a:r>
            <a:endParaRPr lang="en-US" altLang="ko-KR" sz="5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F60EC-3686-6546-9F82-E81084BBA0C1}"/>
              </a:ext>
            </a:extLst>
          </p:cNvPr>
          <p:cNvSpPr txBox="1"/>
          <p:nvPr/>
        </p:nvSpPr>
        <p:spPr>
          <a:xfrm>
            <a:off x="381000" y="-505786"/>
            <a:ext cx="9144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00" b="1" dirty="0">
                <a:solidFill>
                  <a:schemeClr val="bg1"/>
                </a:solidFill>
              </a:rPr>
              <a:t> </a:t>
            </a:r>
            <a:endParaRPr lang="en-US" altLang="ko-KR" sz="7500" b="1" dirty="0">
              <a:solidFill>
                <a:schemeClr val="bg1"/>
              </a:solidFill>
            </a:endParaRPr>
          </a:p>
          <a:p>
            <a:r>
              <a:rPr lang="ko-KR" altLang="en-US" sz="7500" b="1" dirty="0">
                <a:solidFill>
                  <a:schemeClr val="bg1"/>
                </a:solidFill>
              </a:rPr>
              <a:t>실사용 테스트</a:t>
            </a:r>
          </a:p>
        </p:txBody>
      </p:sp>
      <p:cxnSp>
        <p:nvCxnSpPr>
          <p:cNvPr id="5" name="직선 연결선 12">
            <a:extLst>
              <a:ext uri="{FF2B5EF4-FFF2-40B4-BE49-F238E27FC236}">
                <a16:creationId xmlns:a16="http://schemas.microsoft.com/office/drawing/2014/main" id="{3056FCF0-8788-E924-48AB-0819E640C803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8">
            <a:extLst>
              <a:ext uri="{FF2B5EF4-FFF2-40B4-BE49-F238E27FC236}">
                <a16:creationId xmlns:a16="http://schemas.microsoft.com/office/drawing/2014/main" id="{9E77EBD3-FBAE-A414-A1BC-19080A1FA143}"/>
              </a:ext>
            </a:extLst>
          </p:cNvPr>
          <p:cNvSpPr txBox="1"/>
          <p:nvPr/>
        </p:nvSpPr>
        <p:spPr>
          <a:xfrm>
            <a:off x="381000" y="4120846"/>
            <a:ext cx="1417320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0" i="0" dirty="0">
                <a:solidFill>
                  <a:schemeClr val="bg1"/>
                </a:solidFill>
                <a:effectLst/>
                <a:latin typeface="+mn-ea"/>
              </a:rPr>
              <a:t>&lt;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인천대학교 운동건강학부 보디빌딩 및 </a:t>
            </a:r>
            <a:r>
              <a:rPr lang="ko-KR" altLang="en-US" sz="4000" b="0" i="0" dirty="0" err="1">
                <a:solidFill>
                  <a:schemeClr val="bg1"/>
                </a:solidFill>
                <a:effectLst/>
                <a:latin typeface="+mn-ea"/>
              </a:rPr>
              <a:t>선수트레이너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 전공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+mn-ea"/>
              </a:rPr>
              <a:t>&gt;</a:t>
            </a:r>
            <a:br>
              <a:rPr lang="ko-KR" altLang="en-US" sz="4000" dirty="0">
                <a:solidFill>
                  <a:schemeClr val="bg1"/>
                </a:solidFill>
                <a:latin typeface="+mn-ea"/>
              </a:rPr>
            </a:b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* 대한운동사 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+mn-ea"/>
              </a:rPr>
              <a:t>KACEP*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생활체육지도자 보디빌딩 </a:t>
            </a:r>
            <a:endParaRPr lang="en-US" altLang="ko-KR" sz="40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* </a:t>
            </a:r>
            <a:r>
              <a:rPr lang="ko-KR" altLang="en-US" sz="4000" b="0" i="0" dirty="0" err="1">
                <a:solidFill>
                  <a:schemeClr val="bg1"/>
                </a:solidFill>
                <a:effectLst/>
                <a:latin typeface="+mn-ea"/>
              </a:rPr>
              <a:t>스포츠테이핑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+mn-ea"/>
              </a:rPr>
              <a:t>1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급 * 스포츠마사지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+mn-ea"/>
              </a:rPr>
              <a:t>1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급</a:t>
            </a:r>
            <a:endParaRPr lang="en-US" altLang="ko-KR" sz="40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* </a:t>
            </a:r>
            <a:r>
              <a:rPr lang="ko-KR" altLang="en-US" sz="4000" b="0" i="0" dirty="0" err="1">
                <a:solidFill>
                  <a:schemeClr val="bg1"/>
                </a:solidFill>
                <a:effectLst/>
                <a:latin typeface="+mn-ea"/>
              </a:rPr>
              <a:t>카이로프랙틱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 이수 </a:t>
            </a:r>
            <a:endParaRPr lang="en-US" altLang="ko-KR" sz="40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* 운동영양학 해부학 교육 이수</a:t>
            </a:r>
            <a:endParaRPr lang="en-US" altLang="ko-KR" sz="40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ko-KR" altLang="en-US" sz="4000" b="0" i="0" dirty="0">
                <a:solidFill>
                  <a:schemeClr val="bg1"/>
                </a:solidFill>
                <a:effectLst/>
                <a:latin typeface="+mn-ea"/>
              </a:rPr>
              <a:t>* 운동생리학 스포츠 심리학 이수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6230A0AC-0ED7-8ABC-406D-D08C0C5E22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B5B4E-B90B-5390-F937-2261605BBBF7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6/25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76200" y="22860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암컬</a:t>
            </a:r>
            <a:r>
              <a:rPr lang="ko-KR" altLang="en-US" sz="4000" b="1" dirty="0">
                <a:solidFill>
                  <a:schemeClr val="bg1"/>
                </a:solidFill>
              </a:rPr>
              <a:t> 압력 그래프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A3D8C-50A9-07D0-1650-B6AA9CD40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r="1528" b="3178"/>
          <a:stretch/>
        </p:blipFill>
        <p:spPr>
          <a:xfrm>
            <a:off x="685800" y="2025256"/>
            <a:ext cx="11353800" cy="6849065"/>
          </a:xfrm>
          <a:prstGeom prst="rect">
            <a:avLst/>
          </a:prstGeom>
        </p:spPr>
      </p:pic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2EADB3-2189-4DB0-BE03-1482228EFD70}"/>
              </a:ext>
            </a:extLst>
          </p:cNvPr>
          <p:cNvSpPr txBox="1"/>
          <p:nvPr/>
        </p:nvSpPr>
        <p:spPr>
          <a:xfrm>
            <a:off x="12188263" y="4292890"/>
            <a:ext cx="6252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암컬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운동 같은 경우 중심을 뒤쪽으로 둬야 팔로 정확하게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덤벨을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 들어올려 수축을 할 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-apple-system"/>
              </a:rPr>
              <a:t>있디</a:t>
            </a:r>
            <a:r>
              <a:rPr lang="en-US" altLang="ko-KR" dirty="0">
                <a:solidFill>
                  <a:srgbClr val="222222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신체 무게중심이 복사뼈를 지나므로 </a:t>
            </a:r>
            <a:r>
              <a:rPr lang="ko-KR" altLang="en-US" dirty="0" err="1">
                <a:solidFill>
                  <a:srgbClr val="222222"/>
                </a:solidFill>
                <a:latin typeface="-apple-system"/>
              </a:rPr>
              <a:t>후족이</a:t>
            </a:r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 무게 비중이 높다는 </a:t>
            </a:r>
            <a:r>
              <a:rPr lang="ko-KR" altLang="en-US" dirty="0" err="1">
                <a:solidFill>
                  <a:srgbClr val="222222"/>
                </a:solidFill>
                <a:latin typeface="-apple-system"/>
              </a:rPr>
              <a:t>트레이너님의</a:t>
            </a:r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 말씀도 있었다</a:t>
            </a:r>
            <a:r>
              <a:rPr lang="en-US" altLang="ko-KR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그러므로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후족의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비율이 높게 나타나며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 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센서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성능을 감안하여 전족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: 35~ 45%,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: 55% ~ 65%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정도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좌우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: 45% ~ 55%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를 좋은 자세의 범위로 판단할 예정이다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3F8C7-041D-AA1D-F4B3-BA5CC7953B81}"/>
              </a:ext>
            </a:extLst>
          </p:cNvPr>
          <p:cNvSpPr txBox="1"/>
          <p:nvPr/>
        </p:nvSpPr>
        <p:spPr>
          <a:xfrm>
            <a:off x="9677400" y="9019899"/>
            <a:ext cx="9410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근거링크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https://cattiveria.co.kr/%EB%8D%A4%EB%B2%A8-%EC%BB%AC-%EA%B0%80%EC%9E%A5-%EB%B9%A0%EB%A5%B4%EA%B2%8C-%ED%8C%94%EC%9D%84-%ED%82%A4%EC%9A%B0%EB%8A%94-%EB%B0%A9%EB%B2%95/</a:t>
            </a:r>
            <a:endParaRPr lang="ko-KR" altLang="en-US" dirty="0"/>
          </a:p>
        </p:txBody>
      </p: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44FF8A57-69ED-1673-E5D5-64892311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F138E-4D8B-40DC-A81A-BB4F04C831CF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7/25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82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297" y="22861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0333" y="863657"/>
            <a:ext cx="99667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암컬</a:t>
            </a:r>
            <a:r>
              <a:rPr lang="ko-KR" altLang="en-US" sz="4000" b="1" dirty="0">
                <a:solidFill>
                  <a:schemeClr val="bg1"/>
                </a:solidFill>
              </a:rPr>
              <a:t> 모션감지 후처리 사진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A618CC78-3267-1443-405D-69BA4021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8168A-2613-DA15-7E0D-1373D8454A2A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8/25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AE5E7-4187-793A-8F87-A93E4AC81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24445"/>
            <a:ext cx="9067800" cy="6503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463AB-7F18-07D8-D8B5-500D4EEC2013}"/>
              </a:ext>
            </a:extLst>
          </p:cNvPr>
          <p:cNvSpPr txBox="1"/>
          <p:nvPr/>
        </p:nvSpPr>
        <p:spPr>
          <a:xfrm>
            <a:off x="9829800" y="4785599"/>
            <a:ext cx="8426027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Waist diff</a:t>
            </a:r>
            <a:r>
              <a:rPr lang="ko-KR" altLang="en-US" sz="2500" dirty="0"/>
              <a:t>값을 확인해보면 엉덩이</a:t>
            </a:r>
            <a:r>
              <a:rPr lang="en-US" altLang="ko-KR" sz="2500" dirty="0"/>
              <a:t>(</a:t>
            </a:r>
            <a:r>
              <a:rPr lang="ko-KR" altLang="en-US" sz="2500" dirty="0"/>
              <a:t>골반</a:t>
            </a:r>
            <a:r>
              <a:rPr lang="en-US" altLang="ko-KR" sz="2500" dirty="0"/>
              <a:t>)</a:t>
            </a:r>
            <a:r>
              <a:rPr lang="ko-KR" altLang="en-US" sz="2500" dirty="0"/>
              <a:t>의 뒤틀림은 거의 없으나</a:t>
            </a:r>
            <a:r>
              <a:rPr lang="en-US" altLang="ko-KR" sz="2500" dirty="0"/>
              <a:t>,  Shoulder angle </a:t>
            </a:r>
            <a:r>
              <a:rPr lang="ko-KR" altLang="en-US" sz="2500" dirty="0"/>
              <a:t>값을</a:t>
            </a:r>
            <a:r>
              <a:rPr lang="en-US" altLang="ko-KR" sz="2500" dirty="0"/>
              <a:t> </a:t>
            </a:r>
            <a:r>
              <a:rPr lang="ko-KR" altLang="en-US" sz="2500" dirty="0"/>
              <a:t>보면 값이 작을수록 높이가 높고</a:t>
            </a:r>
            <a:r>
              <a:rPr lang="en-US" altLang="ko-KR" sz="2500" dirty="0"/>
              <a:t>, </a:t>
            </a:r>
            <a:r>
              <a:rPr lang="ko-KR" altLang="en-US" sz="2500" dirty="0"/>
              <a:t>값이 클수록 낮음을 의미하는데  현재 코드는 </a:t>
            </a:r>
            <a:r>
              <a:rPr lang="en-US" altLang="ko-KR" sz="2500" dirty="0"/>
              <a:t> </a:t>
            </a:r>
            <a:r>
              <a:rPr lang="ko-KR" altLang="en-US" sz="2500" dirty="0"/>
              <a:t>사진상의 왼쪽 어깨 각도가 </a:t>
            </a:r>
            <a:r>
              <a:rPr lang="en-US" altLang="ko-KR" sz="2500" dirty="0"/>
              <a:t>87</a:t>
            </a:r>
            <a:r>
              <a:rPr lang="ko-KR" altLang="en-US" sz="2500" dirty="0"/>
              <a:t>도</a:t>
            </a:r>
            <a:r>
              <a:rPr lang="en-US" altLang="ko-KR" sz="2500" dirty="0"/>
              <a:t>,  </a:t>
            </a:r>
            <a:r>
              <a:rPr lang="ko-KR" altLang="en-US" sz="2500" dirty="0"/>
              <a:t>오른쪽 어깨 각도가 </a:t>
            </a:r>
            <a:r>
              <a:rPr lang="en-US" altLang="ko-KR" sz="2500" dirty="0"/>
              <a:t>93</a:t>
            </a:r>
            <a:r>
              <a:rPr lang="ko-KR" altLang="en-US" sz="2500" dirty="0"/>
              <a:t>도 라고 출력이 된다</a:t>
            </a:r>
            <a:r>
              <a:rPr lang="en-US" altLang="ko-KR" sz="2500" dirty="0"/>
              <a:t>.  </a:t>
            </a:r>
          </a:p>
          <a:p>
            <a:r>
              <a:rPr lang="ko-KR" altLang="en-US" sz="2500" dirty="0" err="1"/>
              <a:t>이말은</a:t>
            </a:r>
            <a:r>
              <a:rPr lang="ko-KR" altLang="en-US" sz="2500" dirty="0"/>
              <a:t> 신체 기준 오른쪽이 아닌 사진상 오른쪽 어깨가 조금 더 </a:t>
            </a:r>
            <a:r>
              <a:rPr lang="ko-KR" altLang="en-US" sz="2500" dirty="0" err="1"/>
              <a:t>쳐져있음을</a:t>
            </a:r>
            <a:r>
              <a:rPr lang="ko-KR" altLang="en-US" sz="2500" dirty="0"/>
              <a:t> 의미한다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가독성을 위해 표기상 좌우를 바꿀 예정이다</a:t>
            </a:r>
            <a:r>
              <a:rPr lang="en-US" altLang="ko-KR" sz="25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48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0290" y="26127"/>
            <a:ext cx="18333230" cy="10264140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400" y="885233"/>
            <a:ext cx="13335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</a:rPr>
              <a:t>트레이너님</a:t>
            </a:r>
            <a:r>
              <a:rPr lang="ko-KR" altLang="en-US" sz="4000" b="1" dirty="0">
                <a:solidFill>
                  <a:schemeClr val="bg1"/>
                </a:solidFill>
              </a:rPr>
              <a:t> 사이드 </a:t>
            </a:r>
            <a:r>
              <a:rPr lang="ko-KR" altLang="en-US" sz="4000" b="1" dirty="0" err="1">
                <a:solidFill>
                  <a:schemeClr val="bg1"/>
                </a:solidFill>
              </a:rPr>
              <a:t>레터럴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</a:rPr>
              <a:t>레이즈</a:t>
            </a:r>
            <a:r>
              <a:rPr lang="ko-KR" altLang="en-US" sz="4000" b="1" dirty="0">
                <a:solidFill>
                  <a:schemeClr val="bg1"/>
                </a:solidFill>
              </a:rPr>
              <a:t> 압력 그래프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CD4B408-C370-4DA3-DF57-DF3F992EF654}"/>
              </a:ext>
            </a:extLst>
          </p:cNvPr>
          <p:cNvSpPr txBox="1"/>
          <p:nvPr/>
        </p:nvSpPr>
        <p:spPr>
          <a:xfrm>
            <a:off x="972195" y="5449789"/>
            <a:ext cx="71229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id="{BED6DF9A-5B45-4D56-A100-F2873B517ABF}"/>
              </a:ext>
            </a:extLst>
          </p:cNvPr>
          <p:cNvCxnSpPr>
            <a:cxnSpLocks/>
          </p:cNvCxnSpPr>
          <p:nvPr/>
        </p:nvCxnSpPr>
        <p:spPr>
          <a:xfrm>
            <a:off x="-76200" y="2019300"/>
            <a:ext cx="18407874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58AB6F6-4C29-F788-4437-9DAB9669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" y="3308151"/>
            <a:ext cx="11698537" cy="4978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6E937-A8AF-BC5E-027B-9A71A55088FB}"/>
              </a:ext>
            </a:extLst>
          </p:cNvPr>
          <p:cNvSpPr txBox="1"/>
          <p:nvPr/>
        </p:nvSpPr>
        <p:spPr>
          <a:xfrm>
            <a:off x="12218874" y="3846460"/>
            <a:ext cx="6297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사이드 </a:t>
            </a:r>
            <a:r>
              <a:rPr lang="ko-KR" altLang="en-US" b="0" i="0" dirty="0" err="1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레터럴</a:t>
            </a:r>
            <a:r>
              <a:rPr lang="ko-KR" altLang="en-US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 err="1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레이즈는</a:t>
            </a:r>
            <a:r>
              <a:rPr lang="ko-KR" altLang="en-US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어깨에 집중하는 운동이지만 </a:t>
            </a:r>
            <a:r>
              <a:rPr lang="ko-KR" altLang="en-US" b="1" i="0" dirty="0">
                <a:solidFill>
                  <a:srgbClr val="F12F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등과 허리가 구부러지지 않도록 주의해야 한다</a:t>
            </a:r>
            <a:r>
              <a:rPr lang="en-US" altLang="ko-KR" b="1" i="0" dirty="0">
                <a:solidFill>
                  <a:srgbClr val="F12F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몸의 중심을 잡는 등허리의 자세가 무너지면 효과가 반감될 수 있기 때문이다</a:t>
            </a:r>
            <a:r>
              <a:rPr lang="en-US" altLang="ko-KR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따라서 운동을 실시할 때는 고개를 바로 들어 전방을 주시하여 몸의 균형을 잡도록 한다</a:t>
            </a:r>
            <a:r>
              <a:rPr lang="en-US" altLang="ko-KR" b="0" i="0" dirty="0">
                <a:solidFill>
                  <a:srgbClr val="36404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그러므로 센서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성능을 감안하여 전족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b="1" dirty="0" err="1">
                <a:solidFill>
                  <a:srgbClr val="222222"/>
                </a:solidFill>
                <a:latin typeface="-apple-system"/>
              </a:rPr>
              <a:t>후족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좌우 비율 모두</a:t>
            </a:r>
            <a:r>
              <a:rPr lang="en-US" altLang="ko-KR" b="1" dirty="0">
                <a:solidFill>
                  <a:srgbClr val="222222"/>
                </a:solidFill>
                <a:latin typeface="-apple-system"/>
              </a:rPr>
              <a:t> 45% ~ 55%</a:t>
            </a:r>
            <a:r>
              <a:rPr lang="ko-KR" altLang="en-US" b="1" dirty="0">
                <a:solidFill>
                  <a:srgbClr val="222222"/>
                </a:solidFill>
                <a:latin typeface="-apple-system"/>
              </a:rPr>
              <a:t>를 좋은 자세의 범위로 판단할 예정이다 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28508-6268-BA14-CE07-C7DAFCEDC901}"/>
              </a:ext>
            </a:extLst>
          </p:cNvPr>
          <p:cNvSpPr txBox="1"/>
          <p:nvPr/>
        </p:nvSpPr>
        <p:spPr>
          <a:xfrm>
            <a:off x="12218874" y="9314684"/>
            <a:ext cx="611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근거링크</a:t>
            </a:r>
            <a:r>
              <a:rPr lang="en-US" altLang="ko-KR" dirty="0"/>
              <a:t>: https://post.naver.com/viewer/postView.nhn?volumeNo=10753565&amp;memberNo=16874635</a:t>
            </a:r>
            <a:endParaRPr lang="ko-KR" altLang="en-US" dirty="0"/>
          </a:p>
        </p:txBody>
      </p:sp>
      <p:pic>
        <p:nvPicPr>
          <p:cNvPr id="6" name="그림 5" descr="실외, 표지판, 장대, 앉아있는이(가) 표시된 사진&#10;&#10;자동 생성된 설명">
            <a:extLst>
              <a:ext uri="{FF2B5EF4-FFF2-40B4-BE49-F238E27FC236}">
                <a16:creationId xmlns:a16="http://schemas.microsoft.com/office/drawing/2014/main" id="{E86D97FF-F83A-3695-EE29-429481350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49175"/>
            <a:ext cx="2286000" cy="1746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A358B-0D14-9B19-33D9-17335E8D3597}"/>
              </a:ext>
            </a:extLst>
          </p:cNvPr>
          <p:cNvSpPr txBox="1"/>
          <p:nvPr/>
        </p:nvSpPr>
        <p:spPr>
          <a:xfrm>
            <a:off x="16916400" y="9776838"/>
            <a:ext cx="13394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휴먼옛체" panose="02030504000101010101" pitchFamily="18" charset="-127"/>
              </a:rPr>
              <a:t>9/25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10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1420</Words>
  <Application>Microsoft Office PowerPoint</Application>
  <PresentationFormat>사용자 지정</PresentationFormat>
  <Paragraphs>160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-apple-system</vt:lpstr>
      <vt:lpstr>Noto Sans CJK KR Bold</vt:lpstr>
      <vt:lpstr>나눔고딕</vt:lpstr>
      <vt:lpstr>맑은 고딕</vt:lpstr>
      <vt:lpstr>Arial</vt:lpstr>
      <vt:lpstr>Arial Rounded MT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성빈 박</cp:lastModifiedBy>
  <cp:revision>34</cp:revision>
  <dcterms:created xsi:type="dcterms:W3CDTF">2006-08-16T00:00:00Z</dcterms:created>
  <dcterms:modified xsi:type="dcterms:W3CDTF">2024-05-30T12:28:38Z</dcterms:modified>
</cp:coreProperties>
</file>